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90" r:id="rId4"/>
    <p:sldId id="270" r:id="rId5"/>
    <p:sldId id="294" r:id="rId6"/>
    <p:sldId id="283" r:id="rId7"/>
    <p:sldId id="291" r:id="rId8"/>
    <p:sldId id="284" r:id="rId9"/>
    <p:sldId id="285" r:id="rId10"/>
    <p:sldId id="295" r:id="rId11"/>
    <p:sldId id="289" r:id="rId12"/>
    <p:sldId id="292" r:id="rId13"/>
    <p:sldId id="286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43" autoAdjust="0"/>
    <p:restoredTop sz="94660"/>
  </p:normalViewPr>
  <p:slideViewPr>
    <p:cSldViewPr snapToGrid="0">
      <p:cViewPr varScale="1">
        <p:scale>
          <a:sx n="83" d="100"/>
          <a:sy n="83" d="100"/>
        </p:scale>
        <p:origin x="22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EA3D1-3EF5-4D0F-AE5C-39CD02E0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0BE097-D038-4731-8968-BF52B0E24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06BECD-8200-49CB-84A6-6A79D29C5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5900B-6B0C-40DE-B6A8-07DC81CB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D6F590-FCAE-4FAC-B038-9BFAE239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2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9FD3D-3115-4A0E-9E60-C314E8C9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CA6759-4C09-41EF-BE66-732977D19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9F54F-5DA2-4D60-A4E0-723F8646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2F247-8D95-4563-A861-5E4DC20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C28A5-5150-4939-AB88-315829D8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3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D1A054-2564-4A4D-B543-7BC4D48EC9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C7AB6D-6B80-48E4-B985-23CEC2548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EAAE1-9607-48C6-A33E-21FB37A2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073C1-0817-42FD-BB36-A868496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9DA14-CFEE-4B19-AB6E-EEA49AC8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1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6D2D4-CE15-4E63-8774-8DE867AE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F365B9-3D28-48EA-B594-79B45310F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9D37F6-8F88-43B2-862C-15A2160E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D0C85C-49F9-40F8-9530-38C99282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D96403-3498-437E-81B4-6400B58F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0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A5574-BD9C-49CF-AB1C-4CA47882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D09C83-DB08-4C2E-B003-678BD88B2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EFBEC1-9D36-4A66-B201-F9F691FE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7EF15-EE08-4CD6-82C5-2E4838C35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2E96C-862E-4DA3-8C3E-7DBF2A67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6C789-B2EC-4304-A138-9B4B22F3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A7B30-D75D-4E78-BA53-9B868F568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BDFFF1-417F-4908-9FA2-D4EB4B82D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5AA1D-A1BB-431C-B437-6E403B5D9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132AB4-6A49-4E2C-8855-9AC3D9016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0F417-9EF7-4BBE-A551-26161165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73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501CB-CEB4-46DD-83FF-89C61437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0DE0A8-838D-435D-87BE-15F8AB799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D27720-5252-411C-9BCA-BCC5AC421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3BC2EE-0D33-48B2-862D-6BC048487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12D16E-AA09-4FBB-85E3-FDC445E4A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76364-6731-4E41-AD47-F6ECB871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EF98AB-6C47-4079-847F-BC9A7F54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36B246-EE11-4319-847F-B415E188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51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5F9F2-3E21-4DAC-ACE4-D3240E35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9F81AD-09D5-406C-8124-2D69D751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9D1A2E-C7C2-4589-A71C-A49A49C8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A00023-3211-4792-A252-4FC0AC05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26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549AB2-2100-4413-9C39-332AB473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A72225-8D1B-46D4-A1D4-5ED78A4F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4B4FF-0A85-449A-8900-495DE34E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1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BDB34-B831-4F2F-9DBD-FA643185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66D83-6E15-444E-8B03-6E3B59340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2BA16-1065-4167-940F-837773DD7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73AAF0-E8DC-46F6-ADE3-5FC27F583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1A8B22-3B67-4DBE-AABF-92B52A2AC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82C2D0-040B-40B8-9C8B-6BB72527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2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41A62-DD13-4E4D-9C7B-AE3479B5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0C0148-4C01-41F2-B83A-FA9CEBEE4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D9669-8790-4D4F-93C4-8436172BC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57AA2F-B975-4149-8FD1-49C6E93B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6B501B-AD8C-49D7-8656-4FBE2391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087FED-EAC6-4EF5-8C88-7E37A8E55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3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DCA481-4CEC-44FB-AE1C-C4026C8B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1BE593-D7D8-471F-ABDE-15FE5D5CF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C3A10-C740-4B9A-800F-34DF50EB8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A4614-7C44-4088-A652-C32B33DABF3D}" type="datetimeFigureOut">
              <a:rPr lang="ko-KR" altLang="en-US" smtClean="0"/>
              <a:t>2019. 8. 12.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F934A-D442-43D4-AAB4-3EFF1DD91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93E1AD-3051-4B55-8A72-3A8406077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0EE16-15ED-4409-96EC-B70BF96C9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72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98358F-4943-4BBE-A6F8-17537A6FD415}"/>
              </a:ext>
            </a:extLst>
          </p:cNvPr>
          <p:cNvSpPr/>
          <p:nvPr/>
        </p:nvSpPr>
        <p:spPr>
          <a:xfrm>
            <a:off x="3926055" y="2631317"/>
            <a:ext cx="4339889" cy="8565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BCI-MAGE</a:t>
            </a:r>
            <a:endParaRPr lang="ko-KR" altLang="en-US" sz="4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B5915-B1A2-415C-B8FA-8DD806B1476D}"/>
              </a:ext>
            </a:extLst>
          </p:cNvPr>
          <p:cNvSpPr txBox="1"/>
          <p:nvPr/>
        </p:nvSpPr>
        <p:spPr>
          <a:xfrm>
            <a:off x="6774205" y="4385474"/>
            <a:ext cx="4425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김도연 </a:t>
            </a:r>
            <a:r>
              <a:rPr lang="ko-KR" altLang="en-US" sz="2000" dirty="0" err="1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박은인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이수진 이지민 </a:t>
            </a:r>
            <a:r>
              <a:rPr lang="ko-KR" altLang="en-US" sz="2000" dirty="0" err="1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차시명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77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>
            <a:extLst>
              <a:ext uri="{FF2B5EF4-FFF2-40B4-BE49-F238E27FC236}">
                <a16:creationId xmlns:a16="http://schemas.microsoft.com/office/drawing/2014/main" id="{200A8BF9-0E7A-444F-98AB-E0F93AF5E075}"/>
              </a:ext>
            </a:extLst>
          </p:cNvPr>
          <p:cNvSpPr/>
          <p:nvPr/>
        </p:nvSpPr>
        <p:spPr>
          <a:xfrm>
            <a:off x="0" y="422856"/>
            <a:ext cx="4364736" cy="707886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</a:t>
            </a:r>
            <a:r>
              <a:rPr lang="ko-KR" altLang="en-US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진행 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5A65A-8DEA-8D40-8ED5-52EB6AA168AA}"/>
              </a:ext>
            </a:extLst>
          </p:cNvPr>
          <p:cNvSpPr txBox="1"/>
          <p:nvPr/>
        </p:nvSpPr>
        <p:spPr>
          <a:xfrm>
            <a:off x="4572000" y="761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50DA9-59E8-1B4C-90A1-44F24F1CA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641" y="2032862"/>
            <a:ext cx="6080761" cy="35138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4A3D53-A85E-9C45-9EAF-B6E11B917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672" y="1865476"/>
            <a:ext cx="4010655" cy="3848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E687B-5F2E-C141-BF68-18FD23664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5" r="12292"/>
          <a:stretch/>
        </p:blipFill>
        <p:spPr>
          <a:xfrm>
            <a:off x="7918447" y="1305914"/>
            <a:ext cx="4010655" cy="49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>
            <a:extLst>
              <a:ext uri="{FF2B5EF4-FFF2-40B4-BE49-F238E27FC236}">
                <a16:creationId xmlns:a16="http://schemas.microsoft.com/office/drawing/2014/main" id="{200A8BF9-0E7A-444F-98AB-E0F93AF5E075}"/>
              </a:ext>
            </a:extLst>
          </p:cNvPr>
          <p:cNvSpPr/>
          <p:nvPr/>
        </p:nvSpPr>
        <p:spPr>
          <a:xfrm>
            <a:off x="0" y="422856"/>
            <a:ext cx="4364736" cy="707886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</a:t>
            </a:r>
            <a:r>
              <a:rPr lang="ko-KR" altLang="en-US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진행 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5A65A-8DEA-8D40-8ED5-52EB6AA168AA}"/>
              </a:ext>
            </a:extLst>
          </p:cNvPr>
          <p:cNvSpPr txBox="1"/>
          <p:nvPr/>
        </p:nvSpPr>
        <p:spPr>
          <a:xfrm>
            <a:off x="4572000" y="761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</a:t>
            </a:r>
            <a:endParaRPr lang="en-US" b="1" dirty="0"/>
          </a:p>
        </p:txBody>
      </p:sp>
      <p:pic>
        <p:nvPicPr>
          <p:cNvPr id="4" name="Online Media 3" descr="result.mp4">
            <a:hlinkClick r:id="" action="ppaction://media"/>
            <a:extLst>
              <a:ext uri="{FF2B5EF4-FFF2-40B4-BE49-F238E27FC236}">
                <a16:creationId xmlns:a16="http://schemas.microsoft.com/office/drawing/2014/main" id="{F2AD92AC-CB3C-5B42-A72A-83A25EF4C1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2718" y="1767720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98358F-4943-4BBE-A6F8-17537A6FD415}"/>
              </a:ext>
            </a:extLst>
          </p:cNvPr>
          <p:cNvSpPr/>
          <p:nvPr/>
        </p:nvSpPr>
        <p:spPr>
          <a:xfrm>
            <a:off x="3926055" y="3000737"/>
            <a:ext cx="4339889" cy="8565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3.</a:t>
            </a:r>
            <a:r>
              <a:rPr lang="ko-KR" altLang="en-US" sz="4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향후 계획</a:t>
            </a:r>
          </a:p>
        </p:txBody>
      </p:sp>
    </p:spTree>
    <p:extLst>
      <p:ext uri="{BB962C8B-B14F-4D97-AF65-F5344CB8AC3E}">
        <p14:creationId xmlns:p14="http://schemas.microsoft.com/office/powerpoint/2010/main" val="138914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>
            <a:extLst>
              <a:ext uri="{FF2B5EF4-FFF2-40B4-BE49-F238E27FC236}">
                <a16:creationId xmlns:a16="http://schemas.microsoft.com/office/drawing/2014/main" id="{200A8BF9-0E7A-444F-98AB-E0F93AF5E075}"/>
              </a:ext>
            </a:extLst>
          </p:cNvPr>
          <p:cNvSpPr/>
          <p:nvPr/>
        </p:nvSpPr>
        <p:spPr>
          <a:xfrm>
            <a:off x="0" y="422856"/>
            <a:ext cx="4364736" cy="707886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3.</a:t>
            </a:r>
            <a:r>
              <a:rPr lang="ko-KR" altLang="en-US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향후 계획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914FD-9B08-5E44-BC61-22904D61F633}"/>
              </a:ext>
            </a:extLst>
          </p:cNvPr>
          <p:cNvSpPr txBox="1"/>
          <p:nvPr/>
        </p:nvSpPr>
        <p:spPr>
          <a:xfrm>
            <a:off x="1512032" y="2128467"/>
            <a:ext cx="57054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000" dirty="0"/>
              <a:t>학습 방향 선정 </a:t>
            </a:r>
            <a:r>
              <a:rPr lang="en-US" altLang="ko-KR" sz="3000" dirty="0"/>
              <a:t>+</a:t>
            </a:r>
            <a:r>
              <a:rPr lang="ko-KR" altLang="en-US" sz="3000" dirty="0"/>
              <a:t> 정확도 개선</a:t>
            </a:r>
            <a:endParaRPr lang="en-US" altLang="ko-KR" sz="3000" dirty="0"/>
          </a:p>
          <a:p>
            <a:pPr marL="342900" indent="-342900">
              <a:buAutoNum type="arabicPeriod"/>
            </a:pPr>
            <a:endParaRPr lang="en-US" altLang="ko-KR" sz="3000" dirty="0"/>
          </a:p>
          <a:p>
            <a:pPr marL="342900" indent="-342900">
              <a:buAutoNum type="arabicPeriod"/>
            </a:pPr>
            <a:r>
              <a:rPr lang="ko-KR" altLang="en-US" sz="3000" dirty="0"/>
              <a:t>데이터 추가 </a:t>
            </a:r>
            <a:endParaRPr lang="en-US" altLang="ko-KR" sz="3000" dirty="0"/>
          </a:p>
          <a:p>
            <a:pPr marL="342900" indent="-342900">
              <a:buAutoNum type="arabicPeriod"/>
            </a:pPr>
            <a:endParaRPr lang="en-US" altLang="ko-KR" sz="3000" dirty="0"/>
          </a:p>
          <a:p>
            <a:pPr marL="342900" indent="-342900">
              <a:buAutoNum type="arabicPeriod"/>
            </a:pPr>
            <a:r>
              <a:rPr lang="ko-KR" altLang="en-US" sz="3000" dirty="0"/>
              <a:t>웹으로 서비스 제공</a:t>
            </a:r>
            <a:endParaRPr lang="en-US" altLang="ko-KR" sz="3000" dirty="0"/>
          </a:p>
          <a:p>
            <a:pPr marL="342900" indent="-342900">
              <a:buAutoNum type="arabicPeriod"/>
            </a:pP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209574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38E761-B3E0-4FBC-946E-4A75E61989DE}"/>
              </a:ext>
            </a:extLst>
          </p:cNvPr>
          <p:cNvSpPr/>
          <p:nvPr/>
        </p:nvSpPr>
        <p:spPr>
          <a:xfrm>
            <a:off x="4047281" y="3000737"/>
            <a:ext cx="4097438" cy="85652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Finish</a:t>
            </a:r>
            <a:endParaRPr lang="ko-KR" altLang="en-US" sz="4800" dirty="0">
              <a:solidFill>
                <a:schemeClr val="accent5">
                  <a:lumMod val="7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26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B2DB-0B31-4E4B-AC75-33268ABF9356}"/>
              </a:ext>
            </a:extLst>
          </p:cNvPr>
          <p:cNvSpPr txBox="1"/>
          <p:nvPr/>
        </p:nvSpPr>
        <p:spPr>
          <a:xfrm>
            <a:off x="4759797" y="2843794"/>
            <a:ext cx="68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주제 </a:t>
            </a:r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&amp;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FDBB-58F7-40C1-9D0A-C8284707DE56}"/>
              </a:ext>
            </a:extLst>
          </p:cNvPr>
          <p:cNvSpPr txBox="1"/>
          <p:nvPr/>
        </p:nvSpPr>
        <p:spPr>
          <a:xfrm>
            <a:off x="4759797" y="3775835"/>
            <a:ext cx="495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진행 상황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F33433-4475-4FC5-B962-C71875FAB4D1}"/>
              </a:ext>
            </a:extLst>
          </p:cNvPr>
          <p:cNvCxnSpPr>
            <a:cxnSpLocks/>
          </p:cNvCxnSpPr>
          <p:nvPr/>
        </p:nvCxnSpPr>
        <p:spPr>
          <a:xfrm>
            <a:off x="2519189" y="6117370"/>
            <a:ext cx="7200000" cy="0"/>
          </a:xfrm>
          <a:prstGeom prst="line">
            <a:avLst/>
          </a:prstGeom>
          <a:ln w="158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C5850C-6810-8248-8FDF-7395F596F828}"/>
              </a:ext>
            </a:extLst>
          </p:cNvPr>
          <p:cNvSpPr txBox="1"/>
          <p:nvPr/>
        </p:nvSpPr>
        <p:spPr>
          <a:xfrm>
            <a:off x="4759797" y="4707876"/>
            <a:ext cx="495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3. 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향후 계획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C7B3C0C3-08B5-BF40-8067-FF92098544F1}"/>
              </a:ext>
            </a:extLst>
          </p:cNvPr>
          <p:cNvSpPr/>
          <p:nvPr/>
        </p:nvSpPr>
        <p:spPr>
          <a:xfrm>
            <a:off x="3747636" y="1293599"/>
            <a:ext cx="4339889" cy="8565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2154123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98358F-4943-4BBE-A6F8-17537A6FD415}"/>
              </a:ext>
            </a:extLst>
          </p:cNvPr>
          <p:cNvSpPr/>
          <p:nvPr/>
        </p:nvSpPr>
        <p:spPr>
          <a:xfrm>
            <a:off x="3926055" y="3000737"/>
            <a:ext cx="4339889" cy="8565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1.</a:t>
            </a:r>
            <a:r>
              <a:rPr lang="ko-KR" altLang="en-US" sz="4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주제 </a:t>
            </a:r>
            <a:r>
              <a:rPr lang="en-US" altLang="ko-KR" sz="4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&amp;</a:t>
            </a:r>
            <a:r>
              <a:rPr lang="ko-KR" altLang="en-US" sz="4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목표</a:t>
            </a:r>
          </a:p>
        </p:txBody>
      </p:sp>
    </p:spTree>
    <p:extLst>
      <p:ext uri="{BB962C8B-B14F-4D97-AF65-F5344CB8AC3E}">
        <p14:creationId xmlns:p14="http://schemas.microsoft.com/office/powerpoint/2010/main" val="257582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>
            <a:extLst>
              <a:ext uri="{FF2B5EF4-FFF2-40B4-BE49-F238E27FC236}">
                <a16:creationId xmlns:a16="http://schemas.microsoft.com/office/drawing/2014/main" id="{200A8BF9-0E7A-444F-98AB-E0F93AF5E075}"/>
              </a:ext>
            </a:extLst>
          </p:cNvPr>
          <p:cNvSpPr/>
          <p:nvPr/>
        </p:nvSpPr>
        <p:spPr>
          <a:xfrm>
            <a:off x="0" y="422856"/>
            <a:ext cx="4364736" cy="707886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</a:t>
            </a:r>
            <a:r>
              <a:rPr lang="ko-KR" altLang="en-US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주제 </a:t>
            </a:r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&amp;</a:t>
            </a:r>
            <a:r>
              <a:rPr lang="ko-KR" altLang="en-US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목표</a:t>
            </a:r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2ED6F-696E-B440-81D8-438AF97614CB}"/>
              </a:ext>
            </a:extLst>
          </p:cNvPr>
          <p:cNvSpPr txBox="1"/>
          <p:nvPr/>
        </p:nvSpPr>
        <p:spPr>
          <a:xfrm>
            <a:off x="725619" y="1732199"/>
            <a:ext cx="5370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AI</a:t>
            </a:r>
            <a:r>
              <a:rPr lang="ko-KR" altLang="en-US" sz="4000" dirty="0"/>
              <a:t> 영화 등급 분류기</a:t>
            </a:r>
            <a:endParaRPr lang="en-US" sz="4000" dirty="0"/>
          </a:p>
        </p:txBody>
      </p:sp>
      <p:cxnSp>
        <p:nvCxnSpPr>
          <p:cNvPr id="8" name="직선 연결선 13">
            <a:extLst>
              <a:ext uri="{FF2B5EF4-FFF2-40B4-BE49-F238E27FC236}">
                <a16:creationId xmlns:a16="http://schemas.microsoft.com/office/drawing/2014/main" id="{D8100DFD-53F8-944A-99A8-2C7E18D724B4}"/>
              </a:ext>
            </a:extLst>
          </p:cNvPr>
          <p:cNvCxnSpPr>
            <a:cxnSpLocks/>
          </p:cNvCxnSpPr>
          <p:nvPr/>
        </p:nvCxnSpPr>
        <p:spPr>
          <a:xfrm flipV="1">
            <a:off x="5751417" y="1495935"/>
            <a:ext cx="0" cy="4282543"/>
          </a:xfrm>
          <a:prstGeom prst="line">
            <a:avLst/>
          </a:prstGeom>
          <a:ln w="158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4654F5-2A5E-5841-A601-D5CA49CBA4FE}"/>
              </a:ext>
            </a:extLst>
          </p:cNvPr>
          <p:cNvSpPr txBox="1"/>
          <p:nvPr/>
        </p:nvSpPr>
        <p:spPr>
          <a:xfrm>
            <a:off x="6440583" y="1734930"/>
            <a:ext cx="537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기존 방식의 문제점</a:t>
            </a:r>
            <a:endParaRPr lang="en-US" altLang="ko-KR" b="1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ko-KR" altLang="en-US" dirty="0"/>
              <a:t>등급 분류 절차 복잡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사람이 분류하므로 주관적인 판단 개입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F3B3D-62CB-E547-A481-DE7C5F87E021}"/>
              </a:ext>
            </a:extLst>
          </p:cNvPr>
          <p:cNvSpPr txBox="1"/>
          <p:nvPr/>
        </p:nvSpPr>
        <p:spPr>
          <a:xfrm>
            <a:off x="4572000" y="761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주제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8C856-4E21-2D4C-AF3F-E3945E8C2ED0}"/>
              </a:ext>
            </a:extLst>
          </p:cNvPr>
          <p:cNvSpPr txBox="1"/>
          <p:nvPr/>
        </p:nvSpPr>
        <p:spPr>
          <a:xfrm>
            <a:off x="6440583" y="3703891"/>
            <a:ext cx="4607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목표 달성의 우려 요소 인지</a:t>
            </a:r>
            <a:endParaRPr lang="en-US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등급 분류에는 여러 요소가 작용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이미지 인식만으로 문맥 파악이 어려움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사람의 </a:t>
            </a:r>
            <a:r>
              <a:rPr lang="ko-KR" altLang="en-US" dirty="0" err="1"/>
              <a:t>재검수</a:t>
            </a:r>
            <a:r>
              <a:rPr lang="ko-KR" altLang="en-US" dirty="0"/>
              <a:t> 필요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6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>
            <a:extLst>
              <a:ext uri="{FF2B5EF4-FFF2-40B4-BE49-F238E27FC236}">
                <a16:creationId xmlns:a16="http://schemas.microsoft.com/office/drawing/2014/main" id="{200A8BF9-0E7A-444F-98AB-E0F93AF5E075}"/>
              </a:ext>
            </a:extLst>
          </p:cNvPr>
          <p:cNvSpPr/>
          <p:nvPr/>
        </p:nvSpPr>
        <p:spPr>
          <a:xfrm>
            <a:off x="0" y="422856"/>
            <a:ext cx="4364736" cy="707886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</a:t>
            </a:r>
            <a:r>
              <a:rPr lang="ko-KR" altLang="en-US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주제 </a:t>
            </a:r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&amp;</a:t>
            </a:r>
            <a:r>
              <a:rPr lang="ko-KR" altLang="en-US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목표</a:t>
            </a:r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2ED6F-696E-B440-81D8-438AF97614CB}"/>
              </a:ext>
            </a:extLst>
          </p:cNvPr>
          <p:cNvSpPr txBox="1"/>
          <p:nvPr/>
        </p:nvSpPr>
        <p:spPr>
          <a:xfrm>
            <a:off x="725619" y="1732199"/>
            <a:ext cx="5370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AI</a:t>
            </a:r>
            <a:r>
              <a:rPr lang="ko-KR" altLang="en-US" sz="4000" dirty="0"/>
              <a:t> 영화 등급 분류기</a:t>
            </a:r>
            <a:endParaRPr lang="en-US" sz="4000" dirty="0"/>
          </a:p>
        </p:txBody>
      </p:sp>
      <p:cxnSp>
        <p:nvCxnSpPr>
          <p:cNvPr id="8" name="직선 연결선 13">
            <a:extLst>
              <a:ext uri="{FF2B5EF4-FFF2-40B4-BE49-F238E27FC236}">
                <a16:creationId xmlns:a16="http://schemas.microsoft.com/office/drawing/2014/main" id="{D8100DFD-53F8-944A-99A8-2C7E18D724B4}"/>
              </a:ext>
            </a:extLst>
          </p:cNvPr>
          <p:cNvCxnSpPr>
            <a:cxnSpLocks/>
          </p:cNvCxnSpPr>
          <p:nvPr/>
        </p:nvCxnSpPr>
        <p:spPr>
          <a:xfrm flipV="1">
            <a:off x="5751417" y="1495935"/>
            <a:ext cx="0" cy="4282543"/>
          </a:xfrm>
          <a:prstGeom prst="line">
            <a:avLst/>
          </a:prstGeom>
          <a:ln w="158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4654F5-2A5E-5841-A601-D5CA49CBA4FE}"/>
              </a:ext>
            </a:extLst>
          </p:cNvPr>
          <p:cNvSpPr txBox="1"/>
          <p:nvPr/>
        </p:nvSpPr>
        <p:spPr>
          <a:xfrm>
            <a:off x="6440584" y="1732199"/>
            <a:ext cx="5370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구체적 목표</a:t>
            </a:r>
            <a:endParaRPr lang="en-US" altLang="ko-KR" b="1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ko-KR" altLang="en-US" dirty="0"/>
              <a:t>등급 분류에 영향을 미치는 주요 요소 인식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주요 요소 빈도 수치화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재검수가</a:t>
            </a:r>
            <a:r>
              <a:rPr lang="ko-KR" altLang="en-US" dirty="0"/>
              <a:t> 필요한 부분 안내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F3B3D-62CB-E547-A481-DE7C5F87E021}"/>
              </a:ext>
            </a:extLst>
          </p:cNvPr>
          <p:cNvSpPr txBox="1"/>
          <p:nvPr/>
        </p:nvSpPr>
        <p:spPr>
          <a:xfrm>
            <a:off x="4572000" y="76141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구체적 목표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62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>
            <a:extLst>
              <a:ext uri="{FF2B5EF4-FFF2-40B4-BE49-F238E27FC236}">
                <a16:creationId xmlns:a16="http://schemas.microsoft.com/office/drawing/2014/main" id="{200A8BF9-0E7A-444F-98AB-E0F93AF5E075}"/>
              </a:ext>
            </a:extLst>
          </p:cNvPr>
          <p:cNvSpPr/>
          <p:nvPr/>
        </p:nvSpPr>
        <p:spPr>
          <a:xfrm>
            <a:off x="0" y="422856"/>
            <a:ext cx="4364736" cy="707886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</a:t>
            </a:r>
            <a:r>
              <a:rPr lang="ko-KR" altLang="en-US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주제 </a:t>
            </a:r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&amp;</a:t>
            </a:r>
            <a:r>
              <a:rPr lang="ko-KR" altLang="en-US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목표</a:t>
            </a:r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052F8D-400E-B444-9729-1C4461D90292}"/>
              </a:ext>
            </a:extLst>
          </p:cNvPr>
          <p:cNvGrpSpPr/>
          <p:nvPr/>
        </p:nvGrpSpPr>
        <p:grpSpPr>
          <a:xfrm>
            <a:off x="163285" y="2188029"/>
            <a:ext cx="6322876" cy="3222456"/>
            <a:chOff x="1232293" y="1839906"/>
            <a:chExt cx="9727413" cy="4090666"/>
          </a:xfrm>
        </p:grpSpPr>
        <p:pic>
          <p:nvPicPr>
            <p:cNvPr id="9" name="그림 34">
              <a:extLst>
                <a:ext uri="{FF2B5EF4-FFF2-40B4-BE49-F238E27FC236}">
                  <a16:creationId xmlns:a16="http://schemas.microsoft.com/office/drawing/2014/main" id="{58DE1573-FDB9-764B-9A22-DD295AC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2293" y="1839906"/>
              <a:ext cx="9727413" cy="4090666"/>
            </a:xfrm>
            <a:prstGeom prst="rect">
              <a:avLst/>
            </a:prstGeom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BD9C893-21DA-744E-B7D4-60A9FBA159A2}"/>
                </a:ext>
              </a:extLst>
            </p:cNvPr>
            <p:cNvSpPr/>
            <p:nvPr/>
          </p:nvSpPr>
          <p:spPr>
            <a:xfrm>
              <a:off x="5207431" y="1975157"/>
              <a:ext cx="1472340" cy="2772168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2783CAA-F440-8B41-8AE6-2C1B509A30A6}"/>
              </a:ext>
            </a:extLst>
          </p:cNvPr>
          <p:cNvSpPr txBox="1"/>
          <p:nvPr/>
        </p:nvSpPr>
        <p:spPr>
          <a:xfrm>
            <a:off x="4572000" y="76141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구체적 목표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12FA4B-C7FB-B243-87B6-FC7FD40051CB}"/>
              </a:ext>
            </a:extLst>
          </p:cNvPr>
          <p:cNvSpPr txBox="1"/>
          <p:nvPr/>
        </p:nvSpPr>
        <p:spPr>
          <a:xfrm>
            <a:off x="6658346" y="3026754"/>
            <a:ext cx="537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기대 효과</a:t>
            </a:r>
            <a:endParaRPr lang="en-US" altLang="ko-KR" b="1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ko-KR" altLang="en-US" dirty="0"/>
              <a:t>객관적인 수치를 통한 좀더 객관적인 분류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검수 효율 높이기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98358F-4943-4BBE-A6F8-17537A6FD415}"/>
              </a:ext>
            </a:extLst>
          </p:cNvPr>
          <p:cNvSpPr/>
          <p:nvPr/>
        </p:nvSpPr>
        <p:spPr>
          <a:xfrm>
            <a:off x="3926055" y="3000737"/>
            <a:ext cx="4339889" cy="8565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2.</a:t>
            </a:r>
            <a:r>
              <a:rPr lang="ko-KR" altLang="en-US" sz="4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진행 상황</a:t>
            </a:r>
          </a:p>
        </p:txBody>
      </p:sp>
    </p:spTree>
    <p:extLst>
      <p:ext uri="{BB962C8B-B14F-4D97-AF65-F5344CB8AC3E}">
        <p14:creationId xmlns:p14="http://schemas.microsoft.com/office/powerpoint/2010/main" val="13128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>
            <a:extLst>
              <a:ext uri="{FF2B5EF4-FFF2-40B4-BE49-F238E27FC236}">
                <a16:creationId xmlns:a16="http://schemas.microsoft.com/office/drawing/2014/main" id="{200A8BF9-0E7A-444F-98AB-E0F93AF5E075}"/>
              </a:ext>
            </a:extLst>
          </p:cNvPr>
          <p:cNvSpPr/>
          <p:nvPr/>
        </p:nvSpPr>
        <p:spPr>
          <a:xfrm>
            <a:off x="0" y="422856"/>
            <a:ext cx="4364736" cy="707886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</a:t>
            </a:r>
            <a:r>
              <a:rPr lang="ko-KR" altLang="en-US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진행 상황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2A9AA1-2A75-5948-B5FE-AFFBF2D2214A}"/>
              </a:ext>
            </a:extLst>
          </p:cNvPr>
          <p:cNvSpPr/>
          <p:nvPr/>
        </p:nvSpPr>
        <p:spPr>
          <a:xfrm>
            <a:off x="491267" y="2330172"/>
            <a:ext cx="2030278" cy="12437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knife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900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BD78EA-14F1-D142-BA89-B03ED89A0ACC}"/>
              </a:ext>
            </a:extLst>
          </p:cNvPr>
          <p:cNvSpPr/>
          <p:nvPr/>
        </p:nvSpPr>
        <p:spPr>
          <a:xfrm>
            <a:off x="2786064" y="2330172"/>
            <a:ext cx="2030278" cy="12437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cigarette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900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12F62A-055C-7A49-A60D-A9B5D9494BFB}"/>
              </a:ext>
            </a:extLst>
          </p:cNvPr>
          <p:cNvSpPr/>
          <p:nvPr/>
        </p:nvSpPr>
        <p:spPr>
          <a:xfrm>
            <a:off x="5080861" y="2326683"/>
            <a:ext cx="2030278" cy="12437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900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0E4FA3C-72BA-914E-88EE-53E275B5C6A3}"/>
              </a:ext>
            </a:extLst>
          </p:cNvPr>
          <p:cNvSpPr/>
          <p:nvPr/>
        </p:nvSpPr>
        <p:spPr>
          <a:xfrm>
            <a:off x="7375658" y="2326682"/>
            <a:ext cx="2030278" cy="12437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alcohol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900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0103EC-07BE-E34E-B233-3326757BAED2}"/>
              </a:ext>
            </a:extLst>
          </p:cNvPr>
          <p:cNvSpPr/>
          <p:nvPr/>
        </p:nvSpPr>
        <p:spPr>
          <a:xfrm>
            <a:off x="9670455" y="2326681"/>
            <a:ext cx="2030278" cy="12437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boob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900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3F797B-3618-F944-99CA-D1CFE30BB86C}"/>
              </a:ext>
            </a:extLst>
          </p:cNvPr>
          <p:cNvSpPr/>
          <p:nvPr/>
        </p:nvSpPr>
        <p:spPr>
          <a:xfrm>
            <a:off x="5095179" y="4147980"/>
            <a:ext cx="2030278" cy="124373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EB0A40-A216-BC44-AEC1-1263E0B9C15D}"/>
              </a:ext>
            </a:extLst>
          </p:cNvPr>
          <p:cNvSpPr/>
          <p:nvPr/>
        </p:nvSpPr>
        <p:spPr>
          <a:xfrm>
            <a:off x="7668813" y="4147980"/>
            <a:ext cx="2030278" cy="124373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FB72E0B-F219-B649-B4F3-2439595ACBEE}"/>
              </a:ext>
            </a:extLst>
          </p:cNvPr>
          <p:cNvSpPr/>
          <p:nvPr/>
        </p:nvSpPr>
        <p:spPr>
          <a:xfrm>
            <a:off x="2521545" y="4147980"/>
            <a:ext cx="2030278" cy="12437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  <a:p>
            <a:pPr algn="ctr"/>
            <a:endParaRPr lang="en-US" dirty="0"/>
          </a:p>
          <a:p>
            <a:pPr algn="ctr"/>
            <a:r>
              <a:rPr lang="en-US" altLang="ko-KR" dirty="0"/>
              <a:t>5</a:t>
            </a:r>
            <a:r>
              <a:rPr lang="en-US" dirty="0"/>
              <a:t>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CE18C-1614-9E4B-8EBD-6C32E63AC549}"/>
              </a:ext>
            </a:extLst>
          </p:cNvPr>
          <p:cNvSpPr txBox="1"/>
          <p:nvPr/>
        </p:nvSpPr>
        <p:spPr>
          <a:xfrm>
            <a:off x="4572000" y="7614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데이터셋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24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>
            <a:extLst>
              <a:ext uri="{FF2B5EF4-FFF2-40B4-BE49-F238E27FC236}">
                <a16:creationId xmlns:a16="http://schemas.microsoft.com/office/drawing/2014/main" id="{200A8BF9-0E7A-444F-98AB-E0F93AF5E075}"/>
              </a:ext>
            </a:extLst>
          </p:cNvPr>
          <p:cNvSpPr/>
          <p:nvPr/>
        </p:nvSpPr>
        <p:spPr>
          <a:xfrm>
            <a:off x="0" y="422856"/>
            <a:ext cx="4364736" cy="707886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</a:t>
            </a:r>
            <a:r>
              <a:rPr lang="ko-KR" altLang="en-US" sz="3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진행 상황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9DDEA-788C-6840-9AA5-E2F625C8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0" y="1594108"/>
            <a:ext cx="5612022" cy="4502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445C04-9D59-3746-A295-D8369D9F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907" y="1929559"/>
            <a:ext cx="6287657" cy="4167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156C1-A8D0-1E45-BE26-490B75BA8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08" y="200190"/>
            <a:ext cx="3354042" cy="6457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213F1-721E-C94A-87E4-FA8EF6D1BD20}"/>
              </a:ext>
            </a:extLst>
          </p:cNvPr>
          <p:cNvSpPr txBox="1"/>
          <p:nvPr/>
        </p:nvSpPr>
        <p:spPr>
          <a:xfrm>
            <a:off x="4572000" y="7614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데이터셋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384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171</Words>
  <Application>Microsoft Macintosh PowerPoint</Application>
  <PresentationFormat>Widescreen</PresentationFormat>
  <Paragraphs>70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-윤고딕330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희규</dc:creator>
  <cp:lastModifiedBy>이수진</cp:lastModifiedBy>
  <cp:revision>44</cp:revision>
  <dcterms:created xsi:type="dcterms:W3CDTF">2018-07-20T07:15:11Z</dcterms:created>
  <dcterms:modified xsi:type="dcterms:W3CDTF">2019-08-12T04:09:30Z</dcterms:modified>
</cp:coreProperties>
</file>